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0" r:id="rId3"/>
    <p:sldId id="257" r:id="rId4"/>
    <p:sldId id="301" r:id="rId5"/>
    <p:sldId id="306" r:id="rId6"/>
    <p:sldId id="307" r:id="rId7"/>
    <p:sldId id="259" r:id="rId8"/>
    <p:sldId id="284" r:id="rId9"/>
    <p:sldId id="291" r:id="rId10"/>
    <p:sldId id="282" r:id="rId11"/>
    <p:sldId id="309" r:id="rId12"/>
    <p:sldId id="292" r:id="rId13"/>
    <p:sldId id="305" r:id="rId14"/>
    <p:sldId id="262" r:id="rId15"/>
    <p:sldId id="283" r:id="rId16"/>
    <p:sldId id="285" r:id="rId17"/>
    <p:sldId id="293" r:id="rId18"/>
    <p:sldId id="287" r:id="rId19"/>
    <p:sldId id="294" r:id="rId20"/>
    <p:sldId id="288" r:id="rId21"/>
    <p:sldId id="296" r:id="rId22"/>
    <p:sldId id="289" r:id="rId23"/>
    <p:sldId id="297" r:id="rId24"/>
    <p:sldId id="310" r:id="rId25"/>
    <p:sldId id="267" r:id="rId26"/>
    <p:sldId id="268" r:id="rId27"/>
    <p:sldId id="290" r:id="rId28"/>
    <p:sldId id="303" r:id="rId29"/>
    <p:sldId id="311" r:id="rId30"/>
    <p:sldId id="264" r:id="rId31"/>
    <p:sldId id="270" r:id="rId32"/>
    <p:sldId id="265" r:id="rId33"/>
    <p:sldId id="286" r:id="rId34"/>
    <p:sldId id="295" r:id="rId35"/>
    <p:sldId id="302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98" r:id="rId46"/>
    <p:sldId id="299" r:id="rId47"/>
    <p:sldId id="304" r:id="rId48"/>
    <p:sldId id="308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EyWcEEzwzcRbnVabck/Ksk4Z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1" autoAdjust="0"/>
  </p:normalViewPr>
  <p:slideViewPr>
    <p:cSldViewPr snapToGrid="0" showGuides="1">
      <p:cViewPr varScale="1">
        <p:scale>
          <a:sx n="66" d="100"/>
          <a:sy n="66" d="100"/>
        </p:scale>
        <p:origin x="655" y="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391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17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97CF-1415-3F55-9412-9A0C583D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0A54F-6F0F-6ED3-13AA-CFF029738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640E-6529-98A1-EA19-BDE9D1DFD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89A7-4CEC-EA18-4BA1-58C31C49B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88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B7C8-BFC7-100D-91CF-6AF74DB6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789E6-1EA0-80CA-A002-48C98696C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AB06F-D86D-290B-FA37-4BC5CCFC3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LastLogin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UserLastLogin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901-C730-B959-BABD-34B2B7684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55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CDC23F-5815-265D-5964-B7CCBE57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A50CB36B-B4DB-2F04-1E9E-171BD825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50DA718F-DBF1-F88F-DD8A-26E81BB30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680AB3E3-1BBC-C94A-C8CC-71D1DE13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43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E428A4FD-39D7-C90D-7EF9-F31AC984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4eaf56fbf_3_36:notes">
            <a:extLst>
              <a:ext uri="{FF2B5EF4-FFF2-40B4-BE49-F238E27FC236}">
                <a16:creationId xmlns:a16="http://schemas.microsoft.com/office/drawing/2014/main" id="{4A010343-F21A-3788-D412-DA6547EF8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4eaf56fbf_3_36:notes">
            <a:extLst>
              <a:ext uri="{FF2B5EF4-FFF2-40B4-BE49-F238E27FC236}">
                <a16:creationId xmlns:a16="http://schemas.microsoft.com/office/drawing/2014/main" id="{7CC8E8BE-25D6-46FF-B8F8-00A4BD1A2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44eaf56fbf_3_36:notes">
            <a:extLst>
              <a:ext uri="{FF2B5EF4-FFF2-40B4-BE49-F238E27FC236}">
                <a16:creationId xmlns:a16="http://schemas.microsoft.com/office/drawing/2014/main" id="{718AD8E4-DA74-6772-7E0A-7BED13AEF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72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af56fbf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af56fbf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44eaf56fbf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23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E68-44AE-CB14-DCE8-C7F1F40F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37115-92CF-F45E-C467-B4C448852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DA45B-4EE5-5124-A135-F8D3DA8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58A4-F28C-EDE2-BF4D-DEF21A89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71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2DE1-04E6-D6A6-C0DD-9DEF80F1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9C5D9-770A-EF29-68AF-865EE13F5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A3D67-236E-3A14-0525-3D733DE1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81C3-512F-A639-112D-FA75F4B3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5300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8344-C8EA-2D9D-7F78-DD77134D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3950F-B8E5-4761-10B7-B3277EF19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AA3C-F04A-43AF-176F-099DD1779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2444-07CF-8491-D61F-5E60B442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17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6162-725D-1E1D-DF96-D0C2409E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614C-D897-6CF1-BB85-0B0186A99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48BA2-799A-C848-5683-9DFEDAE7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3FF-9AB1-B422-BF0F-8418BEEF1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5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B20-6DD6-04CB-F7CA-516687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05E87-75D3-F4F7-3EC8-CC6F087B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17240-AA5E-8D74-3A34-2A4D85B0B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668DE-A484-A9E8-12B5-B0965FC8D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87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E0D6-C6C9-BAF4-DCEA-A4F10FD8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26375-6B85-EBF4-64EC-83884946C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423E-276A-D707-FF74-DEED4E0D8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7504-0344-E235-DEB1-9DB30DE86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072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648-D76E-FCC4-C377-571E8E6E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D001A-21F9-2243-4871-CDFB0D41C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963EF-D730-F922-956E-3B4B48EFE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EE3E-8246-0558-C2BE-40BF416B0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2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7C6-F7A8-99DB-6C97-020A1BC5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51D0E-CC36-7475-153D-2A61850DF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8F729-0BE0-39DD-8D16-C29B159F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A072-3849-2641-35BB-E5FE8823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293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5C0A-4737-1E37-53DC-6E3C468F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D736-44AB-5F7F-57AF-534EFF16B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9476-A048-4D10-BB7A-73D43CE3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storage information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72E-A8FE-EF52-63FA-3B0C88EBA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982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3967E9A5-B67D-8CB1-4C82-AD9C2CA0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4eaf56fbf_0_59:notes">
            <a:extLst>
              <a:ext uri="{FF2B5EF4-FFF2-40B4-BE49-F238E27FC236}">
                <a16:creationId xmlns:a16="http://schemas.microsoft.com/office/drawing/2014/main" id="{611120E0-7ACD-615E-B2F5-B9CEAECAB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4eaf56fbf_0_59:notes">
            <a:extLst>
              <a:ext uri="{FF2B5EF4-FFF2-40B4-BE49-F238E27FC236}">
                <a16:creationId xmlns:a16="http://schemas.microsoft.com/office/drawing/2014/main" id="{94C88D72-BDF3-7D1B-7608-E7D2F7338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44eaf56fbf_0_59:notes">
            <a:extLst>
              <a:ext uri="{FF2B5EF4-FFF2-40B4-BE49-F238E27FC236}">
                <a16:creationId xmlns:a16="http://schemas.microsoft.com/office/drawing/2014/main" id="{22B0E3AF-F7C4-C055-B2CB-1CD7C7E939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10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56cd1dea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f56cd1de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84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f76ef2d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f76ef2d7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f76ef2d7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4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1774-10EF-B955-C8C5-186E59C3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9B8AB-22C8-72B3-4CAB-B367EA8D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F74D03-77F3-2C0A-CB7D-CA2FDA79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16E5-F0C7-963C-B3AD-FBCDD5AF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3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2D794C46-6F92-AC6A-126B-E8865518B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4eaf56fbf_0_44:notes">
            <a:extLst>
              <a:ext uri="{FF2B5EF4-FFF2-40B4-BE49-F238E27FC236}">
                <a16:creationId xmlns:a16="http://schemas.microsoft.com/office/drawing/2014/main" id="{FF442A19-9F97-BF4B-3D55-660D40D4A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4eaf56fbf_0_44:notes">
            <a:extLst>
              <a:ext uri="{FF2B5EF4-FFF2-40B4-BE49-F238E27FC236}">
                <a16:creationId xmlns:a16="http://schemas.microsoft.com/office/drawing/2014/main" id="{8EF5C974-68AB-ADD0-0F9E-DF04F2722C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44eaf56fbf_0_44:notes">
            <a:extLst>
              <a:ext uri="{FF2B5EF4-FFF2-40B4-BE49-F238E27FC236}">
                <a16:creationId xmlns:a16="http://schemas.microsoft.com/office/drawing/2014/main" id="{6E83B42C-A531-CA48-F317-D0D57FEF25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3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f56cd1de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6f56cd1dea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6f56cd1dea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99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eaf56fb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eaf56fb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44eaf56fb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81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f56cd1de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f56cd1de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6f56cd1de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20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f76ef2d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f76ef2d7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f76ef2d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051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6DC-9293-D68E-E009-9A1D7D0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3E0B7-08A9-A848-0168-FE009CC7F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FAAC8-CA3C-1D60-5080-C1C9E0C4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DA1A-B943-0998-4E50-5FB6CED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09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BC22-7030-C280-D48D-D7C4ADB2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3E1D5-16D5-F644-8CD1-4C063A2A3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61A00-5B59-C99E-3FB0-7D8EC3DA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shared objects with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BF2C-EBD6-6873-29A3-526F22FE0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238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495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119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19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25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70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f56cd1d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f56cd1de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f56cd1de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83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f56cd1d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f56cd1dea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f56cd1de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810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f56cd1d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f56cd1de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6f56cd1de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352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64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BBE7D3EB-1F26-C392-7502-708C5845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8FC8F6F8-1ADA-51E8-E3CB-BB36B191A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0871B23E-EA7E-B258-3212-79768B950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C0209A62-164D-C537-5B34-A58ED0742C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695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363A81C-A56F-762A-44A7-E30AA419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f56cd1dea_2_0:notes">
            <a:extLst>
              <a:ext uri="{FF2B5EF4-FFF2-40B4-BE49-F238E27FC236}">
                <a16:creationId xmlns:a16="http://schemas.microsoft.com/office/drawing/2014/main" id="{E5012E0A-0C56-5E1E-9174-1CAB5FDF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f56cd1dea_2_0:notes">
            <a:extLst>
              <a:ext uri="{FF2B5EF4-FFF2-40B4-BE49-F238E27FC236}">
                <a16:creationId xmlns:a16="http://schemas.microsoft.com/office/drawing/2014/main" id="{225DD7C4-DBDF-9534-F3A3-CB46BFB0A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36f56cd1dea_2_0:notes">
            <a:extLst>
              <a:ext uri="{FF2B5EF4-FFF2-40B4-BE49-F238E27FC236}">
                <a16:creationId xmlns:a16="http://schemas.microsoft.com/office/drawing/2014/main" id="{4742730E-2A60-1CF5-C440-EAE7CE8EBD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901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C011F40-AD43-99FE-A8B2-9F4A6A45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>
            <a:extLst>
              <a:ext uri="{FF2B5EF4-FFF2-40B4-BE49-F238E27FC236}">
                <a16:creationId xmlns:a16="http://schemas.microsoft.com/office/drawing/2014/main" id="{904D1962-E5A3-3D38-153A-7067D32B5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:notes">
            <a:extLst>
              <a:ext uri="{FF2B5EF4-FFF2-40B4-BE49-F238E27FC236}">
                <a16:creationId xmlns:a16="http://schemas.microsoft.com/office/drawing/2014/main" id="{00C00387-52EA-0AFA-AC90-73202BEDD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:notes">
            <a:extLst>
              <a:ext uri="{FF2B5EF4-FFF2-40B4-BE49-F238E27FC236}">
                <a16:creationId xmlns:a16="http://schemas.microsoft.com/office/drawing/2014/main" id="{2CBA5438-700E-1FB1-9ACA-BF44E7D23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91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90762D62-2287-06E7-6816-09A92571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7F498797-2FD5-E7D4-AB2D-31F1878C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EDC655D8-EE3F-D2E7-D798-BC0BAB637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50C298A4-0236-8A3C-EA70-C7FB526563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62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59F0BB22-B006-F7E5-981D-0BBE1C88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eaf56fbf_0_25:notes">
            <a:extLst>
              <a:ext uri="{FF2B5EF4-FFF2-40B4-BE49-F238E27FC236}">
                <a16:creationId xmlns:a16="http://schemas.microsoft.com/office/drawing/2014/main" id="{FAD71BED-2083-4B56-1446-A6521767D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eaf56fbf_0_25:notes">
            <a:extLst>
              <a:ext uri="{FF2B5EF4-FFF2-40B4-BE49-F238E27FC236}">
                <a16:creationId xmlns:a16="http://schemas.microsoft.com/office/drawing/2014/main" id="{2E6A0ABF-1BBB-63A9-CD05-FA7BC30ED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44eaf56fbf_0_25:notes">
            <a:extLst>
              <a:ext uri="{FF2B5EF4-FFF2-40B4-BE49-F238E27FC236}">
                <a16:creationId xmlns:a16="http://schemas.microsoft.com/office/drawing/2014/main" id="{70CFAF65-8022-5F33-A6DE-50EAFD37A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57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4eaf56fbf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44eaf56f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1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E87F3-8504-5891-35A6-CA804F6E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96A9D-DB19-C847-8B3A-0E2B2F9E3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37D6-9DB4-11C5-6DAF-DEF27794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2794-7A35-BE6C-E7C2-7CBC8192B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17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11CA-8066-93E1-ACC2-0D06DA7D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B8EC-E500-626F-2B84-F7DA6F9BD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782B3-29B6-803B-00F7-95274AAF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folders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noProof="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--get files of an user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561B-BB73-3A7C-B8B4-F4CBAF6D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3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2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1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62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6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4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65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67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7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69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9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42" name="Google Shape;142;p70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0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0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0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70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70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1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71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1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71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71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71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71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71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1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1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4" name="Google Shape;174;p7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3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4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5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7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7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f76ef2d7d_1_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92" name="Google Shape;192;g36f76ef2d7d_1_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93" name="Google Shape;193;g36f76ef2d7d_1_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27476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540485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3084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5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9967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2672600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7216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40329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81425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76970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5990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55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56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56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6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56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57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58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5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9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60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5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1.xml"/><Relationship Id="rId6" Type="http://schemas.openxmlformats.org/officeDocument/2006/relationships/image" Target="../media/image8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Relationship Id="rId6" Type="http://schemas.openxmlformats.org/officeDocument/2006/relationships/image" Target="../media/image24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7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Relationship Id="rId6" Type="http://schemas.openxmlformats.org/officeDocument/2006/relationships/image" Target="../media/image35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2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1.xml"/><Relationship Id="rId6" Type="http://schemas.openxmlformats.org/officeDocument/2006/relationships/image" Target="../media/image10.jp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3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4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235C-7F6E-0F3E-E0C1-FAD1A4BF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F0E725C-57E0-FA52-1C2C-E5C007BC6A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ECA7E74-1656-BE83-D558-D6D91399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53" y="261289"/>
            <a:ext cx="4519913" cy="624947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3A4B9A-5D2B-8D46-578A-5D77244F9E98}"/>
              </a:ext>
            </a:extLst>
          </p:cNvPr>
          <p:cNvSpPr/>
          <p:nvPr/>
        </p:nvSpPr>
        <p:spPr>
          <a:xfrm>
            <a:off x="1990846" y="347241"/>
            <a:ext cx="2228126" cy="34724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58871-EF94-DD23-8953-7737BF71446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218972" y="497711"/>
            <a:ext cx="3599726" cy="694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321334-653C-233B-294C-E9CB8D288515}"/>
              </a:ext>
            </a:extLst>
          </p:cNvPr>
          <p:cNvSpPr/>
          <p:nvPr/>
        </p:nvSpPr>
        <p:spPr>
          <a:xfrm>
            <a:off x="7818698" y="144683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User.Email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6D1B77-DAD6-BE14-2773-D255D12E5CE1}"/>
              </a:ext>
            </a:extLst>
          </p:cNvPr>
          <p:cNvSpPr/>
          <p:nvPr/>
        </p:nvSpPr>
        <p:spPr>
          <a:xfrm>
            <a:off x="2621665" y="873889"/>
            <a:ext cx="1122745" cy="100121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5CCBAF-8AF4-33A9-99D8-4FA22D2EFF0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44410" y="1394749"/>
            <a:ext cx="4074288" cy="1678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CA3D97-B686-25BC-AD5A-355C0F19C4BD}"/>
              </a:ext>
            </a:extLst>
          </p:cNvPr>
          <p:cNvSpPr/>
          <p:nvPr/>
        </p:nvSpPr>
        <p:spPr>
          <a:xfrm>
            <a:off x="7818698" y="1140105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User.AvatarURL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D73643-DFC6-70C9-E160-1F1D30191975}"/>
              </a:ext>
            </a:extLst>
          </p:cNvPr>
          <p:cNvSpPr/>
          <p:nvPr/>
        </p:nvSpPr>
        <p:spPr>
          <a:xfrm>
            <a:off x="3044142" y="1875099"/>
            <a:ext cx="752354" cy="40511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9790B8-D8ED-3527-1CD9-534270899699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3796496" y="2077656"/>
            <a:ext cx="4022202" cy="48034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36ABA7-ECDF-621D-245A-F483AD4DEE7B}"/>
              </a:ext>
            </a:extLst>
          </p:cNvPr>
          <p:cNvSpPr/>
          <p:nvPr/>
        </p:nvSpPr>
        <p:spPr>
          <a:xfrm>
            <a:off x="7818698" y="2135527"/>
            <a:ext cx="2135529" cy="8449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User.Name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C11D-AE1B-5E89-C529-6F1E0394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F725FE64-3EB9-3B40-5CD9-A3E18996AE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9F0E725C-57E0-FA52-1C2C-E5C007BC6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70C37-C011-531B-794D-3E132460FB11}"/>
              </a:ext>
            </a:extLst>
          </p:cNvPr>
          <p:cNvSpPr txBox="1"/>
          <p:nvPr/>
        </p:nvSpPr>
        <p:spPr>
          <a:xfrm>
            <a:off x="5904753" y="2205318"/>
            <a:ext cx="4291106" cy="8785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Get user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68336-9082-C084-904D-7EF54539A230}"/>
              </a:ext>
            </a:extLst>
          </p:cNvPr>
          <p:cNvSpPr txBox="1"/>
          <p:nvPr/>
        </p:nvSpPr>
        <p:spPr>
          <a:xfrm>
            <a:off x="5989899" y="2887883"/>
            <a:ext cx="4519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highlight>
                  <a:srgbClr val="FFFFFF"/>
                </a:highlight>
                <a:latin typeface="Cascadia Mono" panose="020B0609020000020004" pitchFamily="49" charset="0"/>
              </a:rPr>
              <a:t>u.AvatarURL</a:t>
            </a:r>
            <a:r>
              <a:rPr lang="en-US" sz="1800" dirty="0">
                <a:highlight>
                  <a:srgbClr val="FFFFFF"/>
                </a:highlight>
                <a:latin typeface="Cascadia Mono" panose="020B0609020000020004" pitchFamily="49" charset="0"/>
              </a:rPr>
              <a:t> as Avatar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549ED-F678-2A75-0020-0D1CC53BD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916" y="245618"/>
            <a:ext cx="4519913" cy="62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E779233-0E2B-F275-0C1B-76CD4DE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8D8FB9EE-DFD3-A45D-9C12-81BFE5FB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FB74-62A0-258C-A0FC-9E98A1B1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89" y="859899"/>
            <a:ext cx="10314926" cy="57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A65292A6-B20A-3346-40D6-3A53728A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4eaf56fbf_3_36">
            <a:extLst>
              <a:ext uri="{FF2B5EF4-FFF2-40B4-BE49-F238E27FC236}">
                <a16:creationId xmlns:a16="http://schemas.microsoft.com/office/drawing/2014/main" id="{B0A630C1-5575-C0F9-8D60-AA7E1D60B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Setting Feature</a:t>
            </a:r>
            <a:endParaRPr/>
          </a:p>
        </p:txBody>
      </p:sp>
      <p:pic>
        <p:nvPicPr>
          <p:cNvPr id="239" name="Google Shape;239;g344eaf56fbf_3_36">
            <a:extLst>
              <a:ext uri="{FF2B5EF4-FFF2-40B4-BE49-F238E27FC236}">
                <a16:creationId xmlns:a16="http://schemas.microsoft.com/office/drawing/2014/main" id="{3F5F7D27-FB1E-8C48-E435-1536F99E0A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0400"/>
            <a:ext cx="11887201" cy="3418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66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4eaf56fbf_3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Sample Data</a:t>
            </a:r>
            <a:endParaRPr/>
          </a:p>
        </p:txBody>
      </p:sp>
      <p:pic>
        <p:nvPicPr>
          <p:cNvPr id="246" name="Google Shape;246;g344eaf56fbf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7" y="821803"/>
            <a:ext cx="9281765" cy="5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5180-E55E-CDAA-ADBA-ACEF497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D0D753-004B-7256-B36A-8C4738724E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BB0548-A6D3-7AC2-5258-F1ACB07B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" y="47812"/>
            <a:ext cx="56677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CD148-19EF-A34E-A182-8A167B0DD93A}"/>
              </a:ext>
            </a:extLst>
          </p:cNvPr>
          <p:cNvSpPr txBox="1"/>
          <p:nvPr/>
        </p:nvSpPr>
        <p:spPr>
          <a:xfrm>
            <a:off x="6251389" y="1255059"/>
            <a:ext cx="2306918" cy="508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Get user 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074FA-91E2-A929-B105-92B9A62DA299}"/>
              </a:ext>
            </a:extLst>
          </p:cNvPr>
          <p:cNvSpPr txBox="1"/>
          <p:nvPr/>
        </p:nvSpPr>
        <p:spPr>
          <a:xfrm>
            <a:off x="3268199" y="26027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dirty="0" err="1">
                <a:solidFill>
                  <a:schemeClr val="bg1"/>
                </a:solidFill>
              </a:rPr>
              <a:t>SettingKey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FA01-E8A7-88A0-ACD1-C892B9134BAE}"/>
              </a:ext>
            </a:extLst>
          </p:cNvPr>
          <p:cNvSpPr txBox="1"/>
          <p:nvPr/>
        </p:nvSpPr>
        <p:spPr>
          <a:xfrm>
            <a:off x="3038105" y="4075953"/>
            <a:ext cx="2306918" cy="5080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SettingValue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A3E3A-0509-357D-81CE-CD215B73A73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037976" y="2602753"/>
            <a:ext cx="1230223" cy="254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1A2C53-DC12-7525-D3B7-AAC51A87C1A7}"/>
              </a:ext>
            </a:extLst>
          </p:cNvPr>
          <p:cNvSpPr/>
          <p:nvPr/>
        </p:nvSpPr>
        <p:spPr>
          <a:xfrm>
            <a:off x="484094" y="2336800"/>
            <a:ext cx="1553882" cy="57374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D514-6332-1F1D-6980-0D68163479E7}"/>
              </a:ext>
            </a:extLst>
          </p:cNvPr>
          <p:cNvSpPr/>
          <p:nvPr/>
        </p:nvSpPr>
        <p:spPr>
          <a:xfrm>
            <a:off x="484094" y="2982259"/>
            <a:ext cx="1673412" cy="8785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6EC768-F22F-1241-1B71-445D51359136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 flipV="1">
            <a:off x="2157506" y="3421530"/>
            <a:ext cx="880599" cy="9084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0C9F84-FD1A-957D-4881-6187304A7AED}"/>
              </a:ext>
            </a:extLst>
          </p:cNvPr>
          <p:cNvSpPr txBox="1"/>
          <p:nvPr/>
        </p:nvSpPr>
        <p:spPr>
          <a:xfrm>
            <a:off x="6229648" y="2232620"/>
            <a:ext cx="3972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SettingValue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Setting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60C6-1F07-0046-EF01-57151EB8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7415CFE-1A8F-BE3F-715A-CF72E013C4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E08A5B-1AA9-4358-E4D0-10B8507C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93" y="719282"/>
            <a:ext cx="10967013" cy="599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CD1C3-D40A-79B9-AC71-1AC5CA0AAB83}"/>
              </a:ext>
            </a:extLst>
          </p:cNvPr>
          <p:cNvSpPr txBox="1"/>
          <p:nvPr/>
        </p:nvSpPr>
        <p:spPr>
          <a:xfrm>
            <a:off x="4589156" y="2313750"/>
            <a:ext cx="2677459" cy="44823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starred objects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B63637-6C83-F171-D838-ED9382B5D06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02689" y="2537868"/>
            <a:ext cx="1886467" cy="50048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1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5591-ED09-3AC0-F745-6ADE77CF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3BC4BEC-E48B-C474-8FF1-AC2EA80586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7415CFE-1A8F-BE3F-715A-CF72E013C4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D953E3-50F3-1000-92D3-5BFB1B5EC7D8}"/>
              </a:ext>
            </a:extLst>
          </p:cNvPr>
          <p:cNvSpPr txBox="1"/>
          <p:nvPr/>
        </p:nvSpPr>
        <p:spPr>
          <a:xfrm>
            <a:off x="1005370" y="960841"/>
            <a:ext cx="2677459" cy="4482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starred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4A415-C1DD-6048-EF7D-D36BF98A7F2D}"/>
              </a:ext>
            </a:extLst>
          </p:cNvPr>
          <p:cNvSpPr txBox="1"/>
          <p:nvPr/>
        </p:nvSpPr>
        <p:spPr>
          <a:xfrm>
            <a:off x="1154241" y="1828800"/>
            <a:ext cx="102382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FavoriteObject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24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B0FC-78CE-A3EE-A3D5-7E047C9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FC3D673-5D0E-7BED-1DD4-1558FB1568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DA53CF9-A850-6124-F174-BA811AF05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2" y="768043"/>
            <a:ext cx="11476299" cy="5466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F7CE-BAD8-D475-B907-85AE2D2DCFC7}"/>
              </a:ext>
            </a:extLst>
          </p:cNvPr>
          <p:cNvSpPr txBox="1"/>
          <p:nvPr/>
        </p:nvSpPr>
        <p:spPr>
          <a:xfrm>
            <a:off x="4436782" y="2490905"/>
            <a:ext cx="3318436" cy="4004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recent objects of an 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CA0F1-6322-80FC-1D6C-B37C7E3E4917}"/>
              </a:ext>
            </a:extLst>
          </p:cNvPr>
          <p:cNvCxnSpPr>
            <a:stCxn id="6" idx="1"/>
          </p:cNvCxnSpPr>
          <p:nvPr/>
        </p:nvCxnSpPr>
        <p:spPr>
          <a:xfrm flipH="1">
            <a:off x="2725797" y="2691117"/>
            <a:ext cx="1710985" cy="141201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5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5359-F9AB-410C-374B-72E6C3A2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C9C3737-D70E-5C3F-BF19-454BD285CF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FC3D673-5D0E-7BED-1DD4-1558FB156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95A373A-629B-7567-4238-3055D8FFA0B5}"/>
              </a:ext>
            </a:extLst>
          </p:cNvPr>
          <p:cNvSpPr txBox="1"/>
          <p:nvPr/>
        </p:nvSpPr>
        <p:spPr>
          <a:xfrm>
            <a:off x="1096388" y="883637"/>
            <a:ext cx="3318436" cy="40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recent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8447-DC78-ED91-26B5-889CB4BE0DB5}"/>
              </a:ext>
            </a:extLst>
          </p:cNvPr>
          <p:cNvSpPr txBox="1"/>
          <p:nvPr/>
        </p:nvSpPr>
        <p:spPr>
          <a:xfrm>
            <a:off x="854438" y="1409076"/>
            <a:ext cx="91215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LastAccessed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Recent r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noProof="0" dirty="0">
                <a:solidFill>
                  <a:srgbClr val="FF0000"/>
                </a:solidFill>
              </a:rPr>
              <a:t>Google Drive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786-C4F7-561B-A27D-951B33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AEBF9C5-4C16-5DA2-1A35-18CD503849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EB3C6F-C0C2-B974-22DF-EAC8238B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76" y="775046"/>
            <a:ext cx="11100122" cy="5938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AE854-CA1C-81F9-A45D-8F96FEB4D4CD}"/>
              </a:ext>
            </a:extLst>
          </p:cNvPr>
          <p:cNvSpPr txBox="1"/>
          <p:nvPr/>
        </p:nvSpPr>
        <p:spPr>
          <a:xfrm>
            <a:off x="4815187" y="3168041"/>
            <a:ext cx="3383430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trash objects of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0EE7C-2C36-E50D-1D34-8AD37943F163}"/>
              </a:ext>
            </a:extLst>
          </p:cNvPr>
          <p:cNvCxnSpPr>
            <a:stCxn id="5" idx="1"/>
          </p:cNvCxnSpPr>
          <p:nvPr/>
        </p:nvCxnSpPr>
        <p:spPr>
          <a:xfrm flipH="1">
            <a:off x="2524515" y="3374229"/>
            <a:ext cx="2290672" cy="116722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5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6AEA-A1A4-BA7F-07C4-FA0ED08B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E4CD312F-0719-07E6-12F6-D27DC87916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AEBF9C5-4C16-5DA2-1A35-18CD50384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B329-7A07-A54A-F750-2AE5E660B259}"/>
              </a:ext>
            </a:extLst>
          </p:cNvPr>
          <p:cNvSpPr txBox="1"/>
          <p:nvPr/>
        </p:nvSpPr>
        <p:spPr>
          <a:xfrm>
            <a:off x="529328" y="597796"/>
            <a:ext cx="3383430" cy="41237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trash objects of an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BC993-D10E-F154-89F6-F6E38545C3A3}"/>
              </a:ext>
            </a:extLst>
          </p:cNvPr>
          <p:cNvSpPr txBox="1"/>
          <p:nvPr/>
        </p:nvSpPr>
        <p:spPr>
          <a:xfrm>
            <a:off x="529328" y="1424066"/>
            <a:ext cx="8964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Trash t</a:t>
            </a: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RemovedDateTime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0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BC5-FD8A-7198-3645-7596F459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5CB2AF49-55FE-0D5C-FA89-105EF794F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C40BC-0E84-C917-28C1-249240BE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" y="0"/>
            <a:ext cx="1103739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89DA7-6EFE-24F7-3385-3F4CBDD67EC3}"/>
              </a:ext>
            </a:extLst>
          </p:cNvPr>
          <p:cNvSpPr/>
          <p:nvPr/>
        </p:nvSpPr>
        <p:spPr>
          <a:xfrm>
            <a:off x="161366" y="1380565"/>
            <a:ext cx="2576048" cy="5350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888CB-E4BC-1A15-2C90-737A280767D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737414" y="1515906"/>
            <a:ext cx="1300902" cy="132182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870113-CA4D-D6D7-B15B-FD4AB247891D}"/>
              </a:ext>
            </a:extLst>
          </p:cNvPr>
          <p:cNvSpPr txBox="1"/>
          <p:nvPr/>
        </p:nvSpPr>
        <p:spPr>
          <a:xfrm>
            <a:off x="4038316" y="1306729"/>
            <a:ext cx="1655482" cy="4183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E5A26-AE99-C7B2-9236-8B118F4A4588}"/>
              </a:ext>
            </a:extLst>
          </p:cNvPr>
          <p:cNvSpPr/>
          <p:nvPr/>
        </p:nvSpPr>
        <p:spPr>
          <a:xfrm>
            <a:off x="161365" y="3287059"/>
            <a:ext cx="10703859" cy="302409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3FA57-EBFF-9BFF-BABD-4A57EF81489E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flipV="1">
            <a:off x="5513295" y="2410807"/>
            <a:ext cx="744751" cy="876252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E4578F-1435-226E-C8B6-F5677ABCF214}"/>
              </a:ext>
            </a:extLst>
          </p:cNvPr>
          <p:cNvSpPr txBox="1"/>
          <p:nvPr/>
        </p:nvSpPr>
        <p:spPr>
          <a:xfrm>
            <a:off x="6258046" y="2222548"/>
            <a:ext cx="2324847" cy="3765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list file by size</a:t>
            </a:r>
          </a:p>
        </p:txBody>
      </p:sp>
    </p:spTree>
    <p:extLst>
      <p:ext uri="{BB962C8B-B14F-4D97-AF65-F5344CB8AC3E}">
        <p14:creationId xmlns:p14="http://schemas.microsoft.com/office/powerpoint/2010/main" val="388259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650E-9D5B-CBA3-40C0-2C83DC40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4C7F111-2715-6993-0108-10850FD26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5CB2AF49-55FE-0D5C-FA89-105EF794F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DD39C0-0C6D-7D57-9FB8-388F40AF829B}"/>
              </a:ext>
            </a:extLst>
          </p:cNvPr>
          <p:cNvSpPr txBox="1"/>
          <p:nvPr/>
        </p:nvSpPr>
        <p:spPr>
          <a:xfrm>
            <a:off x="1185251" y="700030"/>
            <a:ext cx="1655482" cy="418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971DD-8074-F455-2E88-8BE3026C1C38}"/>
              </a:ext>
            </a:extLst>
          </p:cNvPr>
          <p:cNvSpPr txBox="1"/>
          <p:nvPr/>
        </p:nvSpPr>
        <p:spPr>
          <a:xfrm>
            <a:off x="7449719" y="741865"/>
            <a:ext cx="2324847" cy="3765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list file by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2988D-C6BF-FAD3-6BD8-381D80653513}"/>
              </a:ext>
            </a:extLst>
          </p:cNvPr>
          <p:cNvSpPr txBox="1"/>
          <p:nvPr/>
        </p:nvSpPr>
        <p:spPr>
          <a:xfrm>
            <a:off x="757003" y="1776334"/>
            <a:ext cx="437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UsedCapacity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RemainingCapacity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DD975-61DC-D28E-C192-99549962518A}"/>
              </a:ext>
            </a:extLst>
          </p:cNvPr>
          <p:cNvSpPr txBox="1"/>
          <p:nvPr/>
        </p:nvSpPr>
        <p:spPr>
          <a:xfrm>
            <a:off x="7312702" y="1941226"/>
            <a:ext cx="4122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D7CF98D5-B465-B3AF-6F46-CBC23D1DC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4eaf56fbf_0_59">
            <a:extLst>
              <a:ext uri="{FF2B5EF4-FFF2-40B4-BE49-F238E27FC236}">
                <a16:creationId xmlns:a16="http://schemas.microsoft.com/office/drawing/2014/main" id="{CC423ADF-DBBB-5D78-AE87-D7D655DB14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UI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CF8D-761F-449B-B871-16B694C9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24" y="749411"/>
            <a:ext cx="7462071" cy="58018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E14B9D-05E2-6202-6021-88689AE1EB01}"/>
              </a:ext>
            </a:extLst>
          </p:cNvPr>
          <p:cNvSpPr/>
          <p:nvPr/>
        </p:nvSpPr>
        <p:spPr>
          <a:xfrm>
            <a:off x="2919457" y="3096228"/>
            <a:ext cx="3176543" cy="229757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FB5126-8CDB-E964-7FFD-FECA11D92DA0}"/>
              </a:ext>
            </a:extLst>
          </p:cNvPr>
          <p:cNvCxnSpPr>
            <a:cxnSpLocks/>
            <a:stCxn id="6" idx="1"/>
            <a:endCxn id="10" idx="2"/>
          </p:cNvCxnSpPr>
          <p:nvPr/>
        </p:nvCxnSpPr>
        <p:spPr>
          <a:xfrm flipH="1" flipV="1">
            <a:off x="1177725" y="2696901"/>
            <a:ext cx="1741732" cy="15481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F12B27-B303-2C3E-9C85-E12694304EF6}"/>
              </a:ext>
            </a:extLst>
          </p:cNvPr>
          <p:cNvSpPr/>
          <p:nvPr/>
        </p:nvSpPr>
        <p:spPr>
          <a:xfrm>
            <a:off x="347241" y="1847411"/>
            <a:ext cx="1660967" cy="84949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4A2526-D5AF-F565-3F31-6E85D32F90D4}"/>
              </a:ext>
            </a:extLst>
          </p:cNvPr>
          <p:cNvSpPr/>
          <p:nvPr/>
        </p:nvSpPr>
        <p:spPr>
          <a:xfrm>
            <a:off x="6302415" y="3235124"/>
            <a:ext cx="925975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0DF5D8-40C3-C54B-C742-948564F1B965}"/>
              </a:ext>
            </a:extLst>
          </p:cNvPr>
          <p:cNvSpPr/>
          <p:nvPr/>
        </p:nvSpPr>
        <p:spPr>
          <a:xfrm>
            <a:off x="10148361" y="2130991"/>
            <a:ext cx="1660967" cy="84949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Product.Duration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62C34-00F3-0072-48E1-234BC931EA3B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flipV="1">
            <a:off x="6765403" y="2555736"/>
            <a:ext cx="3382958" cy="67938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4DEFAB-E696-68E8-CA83-2ECD8E33974F}"/>
              </a:ext>
            </a:extLst>
          </p:cNvPr>
          <p:cNvSpPr/>
          <p:nvPr/>
        </p:nvSpPr>
        <p:spPr>
          <a:xfrm>
            <a:off x="7728152" y="4123480"/>
            <a:ext cx="634557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2282BB-261D-A6A2-E3C6-09A84CD24039}"/>
              </a:ext>
            </a:extLst>
          </p:cNvPr>
          <p:cNvSpPr/>
          <p:nvPr/>
        </p:nvSpPr>
        <p:spPr>
          <a:xfrm>
            <a:off x="9956415" y="5607934"/>
            <a:ext cx="1660967" cy="84949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3CE474-F334-669B-93FA-F2E29D7218F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2709" y="4294207"/>
            <a:ext cx="1593706" cy="17384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BD8DE6-88BD-402B-B0D2-C618B3366B56}"/>
              </a:ext>
            </a:extLst>
          </p:cNvPr>
          <p:cNvSpPr/>
          <p:nvPr/>
        </p:nvSpPr>
        <p:spPr>
          <a:xfrm>
            <a:off x="6302415" y="3894881"/>
            <a:ext cx="1252117" cy="341454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7ED158-968C-3800-94B9-1B58CC9E2B08}"/>
              </a:ext>
            </a:extLst>
          </p:cNvPr>
          <p:cNvSpPr/>
          <p:nvPr/>
        </p:nvSpPr>
        <p:spPr>
          <a:xfrm>
            <a:off x="10148361" y="3386845"/>
            <a:ext cx="1660967" cy="84949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Product.Amount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529DDA-594C-8744-665C-D427F9633F2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554532" y="3811590"/>
            <a:ext cx="2593829" cy="25401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7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f56cd1dea_1_4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for Product Feature</a:t>
            </a:r>
            <a:endParaRPr/>
          </a:p>
        </p:txBody>
      </p:sp>
      <p:pic>
        <p:nvPicPr>
          <p:cNvPr id="290" name="Google Shape;290;g36f56cd1dea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199" cy="46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6f76ef2d7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848150"/>
            <a:ext cx="11077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6f76ef2d7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3867575"/>
            <a:ext cx="11006575" cy="258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0CB5-568E-A900-7149-A899230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7B18B6E-64A8-FF13-9568-002CC3C27E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41FD66-AF6C-67C6-B5E8-6BA35902437A}"/>
              </a:ext>
            </a:extLst>
          </p:cNvPr>
          <p:cNvSpPr txBox="1"/>
          <p:nvPr/>
        </p:nvSpPr>
        <p:spPr>
          <a:xfrm>
            <a:off x="678182" y="377742"/>
            <a:ext cx="2324847" cy="59661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products can be bought by an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98703-79D7-E5C0-EDD2-48DF762D9843}"/>
              </a:ext>
            </a:extLst>
          </p:cNvPr>
          <p:cNvSpPr txBox="1"/>
          <p:nvPr/>
        </p:nvSpPr>
        <p:spPr>
          <a:xfrm>
            <a:off x="742013" y="1663908"/>
            <a:ext cx="10035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PayingDatetime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UserProduct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Products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Promotion pr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PromotionId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199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69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Resolve permission problem in Google Drive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3879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F1994B0B-DD69-ED2A-797B-F21A4327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540764-4C0D-1AD0-0DDA-353AB5B9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00" y="825996"/>
            <a:ext cx="4910399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4eaf56fbf_0_44">
            <a:extLst>
              <a:ext uri="{FF2B5EF4-FFF2-40B4-BE49-F238E27FC236}">
                <a16:creationId xmlns:a16="http://schemas.microsoft.com/office/drawing/2014/main" id="{5D6309CE-1944-BF60-27DE-34A00755F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BD292F-B4F7-0529-220D-20F059FD8AD8}"/>
              </a:ext>
            </a:extLst>
          </p:cNvPr>
          <p:cNvSpPr/>
          <p:nvPr/>
        </p:nvSpPr>
        <p:spPr>
          <a:xfrm>
            <a:off x="3790709" y="2494344"/>
            <a:ext cx="2801073" cy="53243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F6C526-233D-407B-C839-73EAAF11EA63}"/>
              </a:ext>
            </a:extLst>
          </p:cNvPr>
          <p:cNvSpPr/>
          <p:nvPr/>
        </p:nvSpPr>
        <p:spPr>
          <a:xfrm>
            <a:off x="431999" y="1828800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SharedUser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64BEC5-B328-1C7F-4F0F-424CEE706100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2355448" y="2184722"/>
            <a:ext cx="1435261" cy="5758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0EE231-9DFD-6AC7-48DD-0550DAA20FED}"/>
              </a:ext>
            </a:extLst>
          </p:cNvPr>
          <p:cNvSpPr/>
          <p:nvPr/>
        </p:nvSpPr>
        <p:spPr>
          <a:xfrm>
            <a:off x="4446607" y="880974"/>
            <a:ext cx="3192684" cy="53243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817FA-17A7-83A1-9A3A-4E70004D96CD}"/>
              </a:ext>
            </a:extLst>
          </p:cNvPr>
          <p:cNvSpPr/>
          <p:nvPr/>
        </p:nvSpPr>
        <p:spPr>
          <a:xfrm>
            <a:off x="9647376" y="1147192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237FF9-2CCD-02F6-AE50-1B9BAA0BC53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7639291" y="1147192"/>
            <a:ext cx="2008085" cy="3559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246509-86CE-7169-D8DA-B9CE7D8EF92D}"/>
              </a:ext>
            </a:extLst>
          </p:cNvPr>
          <p:cNvSpPr/>
          <p:nvPr/>
        </p:nvSpPr>
        <p:spPr>
          <a:xfrm>
            <a:off x="6487609" y="3524492"/>
            <a:ext cx="1794077" cy="142368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3643EE-2522-90A7-F749-D39BA412C787}"/>
              </a:ext>
            </a:extLst>
          </p:cNvPr>
          <p:cNvSpPr/>
          <p:nvPr/>
        </p:nvSpPr>
        <p:spPr>
          <a:xfrm>
            <a:off x="9707178" y="3996493"/>
            <a:ext cx="1923449" cy="71184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0CD67C-B230-E1EF-9038-0C65C80B5369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 flipV="1">
            <a:off x="8281686" y="4236335"/>
            <a:ext cx="1425492" cy="1160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22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f56cd1dea_2_17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Google Drive functions and database design as followed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Resolve Permission in Google Drive</a:t>
            </a:r>
            <a:endParaRPr sz="2600" dirty="0"/>
          </a:p>
          <a:p>
            <a:pPr marL="625475" lvl="0" indent="-6762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  <a:buFont typeface="Arial"/>
              <a:buAutoNum type="arabicPeriod"/>
            </a:pPr>
            <a:r>
              <a:rPr lang="en-GB" sz="2600" dirty="0"/>
              <a:t>Full-text Search with BM25</a:t>
            </a:r>
            <a:endParaRPr sz="2600" dirty="0"/>
          </a:p>
          <a:p>
            <a:pPr marL="625475" lvl="0" indent="-64198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AutoNum type="arabicPeriod"/>
            </a:pPr>
            <a:r>
              <a:rPr lang="en-GB" sz="2600" dirty="0"/>
              <a:t>Q&amp;A</a:t>
            </a:r>
            <a:endParaRPr sz="2600" dirty="0"/>
          </a:p>
        </p:txBody>
      </p:sp>
      <p:sp>
        <p:nvSpPr>
          <p:cNvPr id="206" name="Google Shape;206;g36f56cd1dea_2_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E904735-A40A-530F-8CF6-14399423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eaf56fbf_2_0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for Share feature</a:t>
            </a:r>
            <a:endParaRPr dirty="0"/>
          </a:p>
        </p:txBody>
      </p:sp>
      <p:pic>
        <p:nvPicPr>
          <p:cNvPr id="260" name="Google Shape;260;g344eaf56fb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434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3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yellow file with black text&#10;&#10;Description automatically generated">
            <a:extLst>
              <a:ext uri="{FF2B5EF4-FFF2-40B4-BE49-F238E27FC236}">
                <a16:creationId xmlns:a16="http://schemas.microsoft.com/office/drawing/2014/main" id="{BA9A377A-07F9-E31C-2AD5-7D7378E2B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07" y="1098000"/>
            <a:ext cx="847058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ubtitle 2">
            <a:extLst>
              <a:ext uri="{FF2B5EF4-FFF2-40B4-BE49-F238E27FC236}">
                <a16:creationId xmlns:a16="http://schemas.microsoft.com/office/drawing/2014/main" id="{B1CC62EF-32E8-6BE3-244E-726733988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</p:spPr>
        <p:txBody>
          <a:bodyPr/>
          <a:lstStyle/>
          <a:p>
            <a:r>
              <a:rPr lang="en-US" dirty="0"/>
              <a:t>Track folder position in family tree</a:t>
            </a:r>
          </a:p>
        </p:txBody>
      </p:sp>
      <p:sp>
        <p:nvSpPr>
          <p:cNvPr id="309" name="Google Shape;309;g36f56cd1dea_1_1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column “Path” to table folder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CA0385-69E7-0241-8BF9-78509C48485C}"/>
              </a:ext>
            </a:extLst>
          </p:cNvPr>
          <p:cNvSpPr txBox="1"/>
          <p:nvPr/>
        </p:nvSpPr>
        <p:spPr>
          <a:xfrm>
            <a:off x="481559" y="411991"/>
            <a:ext cx="6644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Sample data for share feature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9DF911-4ABF-2BFC-BF9E-24E6CAE4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1" y="3553532"/>
            <a:ext cx="8913610" cy="2003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BD5-8F6C-619C-2A71-0DCB88CB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474" y="3663096"/>
            <a:ext cx="2664714" cy="1667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F3EC9B-EBF6-C2DC-3762-00166F172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1216"/>
            <a:ext cx="12192000" cy="13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D665-7ABA-C506-EADF-63209657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45B9ADD-0B04-1A50-1E8C-C37DCA432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645B9ADD-0B04-1A50-1E8C-C37DCA432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ECBE74-E71A-86B3-3C3B-816FF189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446"/>
            <a:ext cx="12192000" cy="6561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5ACE-E271-3AF3-1816-E9828F834DC5}"/>
              </a:ext>
            </a:extLst>
          </p:cNvPr>
          <p:cNvSpPr txBox="1"/>
          <p:nvPr/>
        </p:nvSpPr>
        <p:spPr>
          <a:xfrm>
            <a:off x="4196603" y="2094263"/>
            <a:ext cx="3798793" cy="472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shared objects with an user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896A5B-E957-D947-73AD-393D0B1B8995}"/>
              </a:ext>
            </a:extLst>
          </p:cNvPr>
          <p:cNvCxnSpPr>
            <a:stCxn id="5" idx="1"/>
          </p:cNvCxnSpPr>
          <p:nvPr/>
        </p:nvCxnSpPr>
        <p:spPr>
          <a:xfrm flipH="1">
            <a:off x="2083633" y="2330334"/>
            <a:ext cx="2112970" cy="89255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80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1D08-C4AE-5F93-72F0-BC2650C4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011132E3-94A8-B541-3696-7A7D21F30E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011132E3-94A8-B541-3696-7A7D21F30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73B47F-FCAF-D10E-1396-F83D56255DE0}"/>
              </a:ext>
            </a:extLst>
          </p:cNvPr>
          <p:cNvSpPr txBox="1"/>
          <p:nvPr/>
        </p:nvSpPr>
        <p:spPr>
          <a:xfrm>
            <a:off x="441565" y="259780"/>
            <a:ext cx="99765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ShareCreated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ShareExpires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SharedUser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Share 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fi-FI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fi-FI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fi-FI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u2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u2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Permission p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fi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ExpiresAt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52DE9-3784-8C3C-50DC-E7D403017F72}"/>
              </a:ext>
            </a:extLst>
          </p:cNvPr>
          <p:cNvSpPr txBox="1"/>
          <p:nvPr/>
        </p:nvSpPr>
        <p:spPr>
          <a:xfrm>
            <a:off x="6486671" y="2806295"/>
            <a:ext cx="3798793" cy="4721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shared objects with an user</a:t>
            </a:r>
          </a:p>
        </p:txBody>
      </p:sp>
    </p:spTree>
    <p:extLst>
      <p:ext uri="{BB962C8B-B14F-4D97-AF65-F5344CB8AC3E}">
        <p14:creationId xmlns:p14="http://schemas.microsoft.com/office/powerpoint/2010/main" val="287445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pPr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140"/>
            </a:pPr>
            <a:r>
              <a:rPr lang="en-GB" sz="4800" dirty="0">
                <a:solidFill>
                  <a:srgbClr val="FF0000"/>
                </a:solidFill>
              </a:rPr>
              <a:t>Full-text Search with BM25</a:t>
            </a:r>
          </a:p>
        </p:txBody>
      </p:sp>
    </p:spTree>
    <p:extLst>
      <p:ext uri="{BB962C8B-B14F-4D97-AF65-F5344CB8AC3E}">
        <p14:creationId xmlns:p14="http://schemas.microsoft.com/office/powerpoint/2010/main" val="42764213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60" b="4660"/>
          <a:stretch/>
        </p:blipFill>
        <p:spPr>
          <a:xfrm>
            <a:off x="1101175" y="1375675"/>
            <a:ext cx="9602475" cy="170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4" name="Google Shape;324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to score in BM25 ?</a:t>
            </a:r>
            <a:endParaRPr/>
          </a:p>
        </p:txBody>
      </p:sp>
      <p:sp>
        <p:nvSpPr>
          <p:cNvPr id="325" name="Google Shape;325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WHAT IS BM25 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"/>
          <p:cNvSpPr txBox="1">
            <a:spLocks noGrp="1"/>
          </p:cNvSpPr>
          <p:nvPr>
            <p:ph type="subTitle" idx="1"/>
          </p:nvPr>
        </p:nvSpPr>
        <p:spPr>
          <a:xfrm>
            <a:off x="140945" y="4480023"/>
            <a:ext cx="113313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09" t="-24998" b="-35162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n(qi) is the number of documents containing qi a.k.a df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|D| : Length of document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71E"/>
                </a:solidFill>
              </a:rPr>
              <a:t>avgdl : Average document length in the collection</a:t>
            </a:r>
            <a:endParaRPr>
              <a:solidFill>
                <a:srgbClr val="CC071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-547" b="-913"/>
          <a:stretch/>
        </p:blipFill>
        <p:spPr>
          <a:xfrm>
            <a:off x="1762375" y="1389700"/>
            <a:ext cx="8863651" cy="22661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subTitle" idx="1"/>
          </p:nvPr>
        </p:nvSpPr>
        <p:spPr>
          <a:xfrm>
            <a:off x="223655" y="3854005"/>
            <a:ext cx="113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k_1</a:t>
            </a:r>
            <a:r>
              <a:rPr lang="en-GB"/>
              <a:t>: A parameter (typically 1.2 to 2.0) controlling the impact of term frequency. Higher values allow more influence from frequent terms.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b="1"/>
              <a:t>b</a:t>
            </a:r>
            <a:r>
              <a:rPr lang="en-GB"/>
              <a:t>: A parameter (typically 0.75) controlling the effect of document length normalization. b=0 disables length normalization, while fully normalizes by document length.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 dirty="0"/>
              <a:t>HOW DOES IT WORKS ? </a:t>
            </a:r>
            <a:endParaRPr dirty="0"/>
          </a:p>
        </p:txBody>
      </p:sp>
      <p:pic>
        <p:nvPicPr>
          <p:cNvPr id="342" name="Google Shape;3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859400"/>
            <a:ext cx="5480550" cy="319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sz="4800" dirty="0">
                <a:solidFill>
                  <a:srgbClr val="FF0000"/>
                </a:solidFill>
              </a:rPr>
              <a:t>Google Drive functions and database design as followed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Tokenization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1A98F-74C3-D762-4FB7-970AF03F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721"/>
            <a:ext cx="12192000" cy="1338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3BA02-D6FF-44C0-8797-4B059223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40" y="3567750"/>
            <a:ext cx="10945753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f56cd1dea_0_4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N=3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n(qi)=df(documentfrequency)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f56cd1dea_0_4"/>
          <p:cNvSpPr txBox="1">
            <a:spLocks noGrp="1"/>
          </p:cNvSpPr>
          <p:nvPr>
            <p:ph type="title"/>
          </p:nvPr>
        </p:nvSpPr>
        <p:spPr>
          <a:xfrm>
            <a:off x="548449" y="232925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700"/>
              <a:t>Caculate IDF ( InverseIndexFrequency)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g36f56cd1de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3661928"/>
            <a:ext cx="45720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DF12A-0C7C-02A8-BCD6-AB4D9F18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88" y="1284336"/>
            <a:ext cx="5921563" cy="37313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3949A275-C817-97DE-52B3-C262834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40" y="1325880"/>
            <a:ext cx="6096000" cy="42062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6f56cd1dea_0_11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Tf = ApperanceCount / |D|</a:t>
            </a:r>
            <a:endParaRPr lang="en-US"/>
          </a:p>
        </p:txBody>
      </p:sp>
      <p:sp>
        <p:nvSpPr>
          <p:cNvPr id="366" name="Google Shape;366;g36f56cd1dea_0_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TF (TermFrequency)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f56cd1dea_0_18"/>
          <p:cNvSpPr txBox="1">
            <a:spLocks noGrp="1"/>
          </p:cNvSpPr>
          <p:nvPr>
            <p:ph type="body" idx="1"/>
          </p:nvPr>
        </p:nvSpPr>
        <p:spPr>
          <a:xfrm>
            <a:off x="432000" y="1167700"/>
            <a:ext cx="52320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k1=1.2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b=0.75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avgdl=5.67</a:t>
            </a:r>
            <a:endParaRPr/>
          </a:p>
        </p:txBody>
      </p:sp>
      <p:sp>
        <p:nvSpPr>
          <p:cNvPr id="374" name="Google Shape;374;g36f56cd1dea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Score</a:t>
            </a:r>
            <a:endParaRPr/>
          </a:p>
        </p:txBody>
      </p:sp>
      <p:pic>
        <p:nvPicPr>
          <p:cNvPr id="376" name="Google Shape;376;g36f56cd1de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323" y="1872338"/>
            <a:ext cx="8324076" cy="1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50707C-0099-6C00-6385-0C7BFE2B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" y="4067080"/>
            <a:ext cx="12087828" cy="9777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Implement Full Text Search BM25</a:t>
            </a:r>
            <a:endParaRPr/>
          </a:p>
        </p:txBody>
      </p:sp>
      <p:pic>
        <p:nvPicPr>
          <p:cNvPr id="383" name="Google Shape;383;g36f56cd1de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098550"/>
            <a:ext cx="11887203" cy="538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3CE8DB58-4689-D514-DFC7-61EF6701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02E69-A0D8-95F1-B75A-20A6FB0C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86" y="1098000"/>
            <a:ext cx="9974027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E2F2D270-5FE6-071B-6A9B-F1637A457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889EF-BFCC-B503-F822-E14D4BB29A90}"/>
              </a:ext>
            </a:extLst>
          </p:cNvPr>
          <p:cNvSpPr txBox="1"/>
          <p:nvPr/>
        </p:nvSpPr>
        <p:spPr>
          <a:xfrm>
            <a:off x="6153462" y="2608289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Get 5 most relevant files/folder related to keyword ‘report’</a:t>
            </a:r>
          </a:p>
        </p:txBody>
      </p:sp>
    </p:spTree>
    <p:extLst>
      <p:ext uri="{BB962C8B-B14F-4D97-AF65-F5344CB8AC3E}">
        <p14:creationId xmlns:p14="http://schemas.microsoft.com/office/powerpoint/2010/main" val="1336093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FF1C766-C1CD-006B-DCFF-E3BA2A93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f56cd1dea_2_0">
            <a:extLst>
              <a:ext uri="{FF2B5EF4-FFF2-40B4-BE49-F238E27FC236}">
                <a16:creationId xmlns:a16="http://schemas.microsoft.com/office/drawing/2014/main" id="{C19FA53F-0143-8F3A-DB98-00037169D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Implement Full Text Search BM25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2E31-645A-6A26-2B11-E7F232629AA0}"/>
              </a:ext>
            </a:extLst>
          </p:cNvPr>
          <p:cNvSpPr txBox="1"/>
          <p:nvPr/>
        </p:nvSpPr>
        <p:spPr>
          <a:xfrm>
            <a:off x="307299" y="891915"/>
            <a:ext cx="301302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Get 5 most relevant files/folder related to keyword ‘report’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7B6EB-2B69-598D-F648-6AFEF6AF15CA}"/>
              </a:ext>
            </a:extLst>
          </p:cNvPr>
          <p:cNvSpPr txBox="1"/>
          <p:nvPr/>
        </p:nvSpPr>
        <p:spPr>
          <a:xfrm>
            <a:off x="524656" y="2420911"/>
            <a:ext cx="1016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SELECT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s.ObjectTypeId</a:t>
            </a:r>
            <a:r>
              <a:rPr lang="en-US" sz="1800" dirty="0"/>
              <a:t>,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s.ObjectId</a:t>
            </a:r>
            <a:r>
              <a:rPr lang="en-US" sz="1800" dirty="0"/>
              <a:t>,  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s.Term</a:t>
            </a:r>
            <a:r>
              <a:rPr lang="en-US" sz="1800" dirty="0"/>
              <a:t>, </a:t>
            </a:r>
          </a:p>
          <a:p>
            <a:r>
              <a:rPr lang="en-US" sz="1800" dirty="0"/>
              <a:t>	t.BM25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SearchIndex</a:t>
            </a:r>
            <a:r>
              <a:rPr lang="en-US" sz="1800" dirty="0"/>
              <a:t> s</a:t>
            </a:r>
          </a:p>
          <a:p>
            <a:r>
              <a:rPr lang="en-US" sz="1800" dirty="0"/>
              <a:t>join TermBM25 t on </a:t>
            </a:r>
            <a:r>
              <a:rPr lang="en-US" sz="1800" dirty="0" err="1"/>
              <a:t>s.Term</a:t>
            </a:r>
            <a:r>
              <a:rPr lang="en-US" sz="1800" dirty="0"/>
              <a:t> = </a:t>
            </a:r>
            <a:r>
              <a:rPr lang="en-US" sz="1800" dirty="0" err="1"/>
              <a:t>t.Term</a:t>
            </a:r>
            <a:endParaRPr lang="en-US" sz="1800" dirty="0"/>
          </a:p>
          <a:p>
            <a:r>
              <a:rPr lang="en-US" sz="1800" dirty="0"/>
              <a:t>left join Folder f on </a:t>
            </a:r>
            <a:r>
              <a:rPr lang="en-US" sz="1800" dirty="0" err="1"/>
              <a:t>f.Id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1</a:t>
            </a:r>
          </a:p>
          <a:p>
            <a:r>
              <a:rPr lang="en-US" sz="1800" dirty="0"/>
              <a:t>left join Files fi on </a:t>
            </a:r>
            <a:r>
              <a:rPr lang="en-US" sz="1800" dirty="0" err="1"/>
              <a:t>fi.Id</a:t>
            </a:r>
            <a:r>
              <a:rPr lang="en-US" sz="1800" dirty="0"/>
              <a:t> = </a:t>
            </a:r>
            <a:r>
              <a:rPr lang="en-US" sz="1800" dirty="0" err="1"/>
              <a:t>s.ObjectId</a:t>
            </a:r>
            <a:r>
              <a:rPr lang="en-US" sz="1800" dirty="0"/>
              <a:t> and </a:t>
            </a:r>
            <a:r>
              <a:rPr lang="en-US" sz="1800" dirty="0" err="1"/>
              <a:t>s.ObjectTypeId</a:t>
            </a:r>
            <a:r>
              <a:rPr lang="en-US" sz="1800" dirty="0"/>
              <a:t> = 2</a:t>
            </a:r>
          </a:p>
          <a:p>
            <a:r>
              <a:rPr lang="en-US" sz="1800" dirty="0"/>
              <a:t>WHERE </a:t>
            </a:r>
            <a:r>
              <a:rPr lang="en-US" sz="1800" dirty="0" err="1"/>
              <a:t>t.Term</a:t>
            </a:r>
            <a:r>
              <a:rPr lang="en-US" sz="1800" dirty="0"/>
              <a:t> IN ('report')</a:t>
            </a:r>
          </a:p>
          <a:p>
            <a:r>
              <a:rPr lang="en-US" sz="1800" dirty="0"/>
              <a:t>ORDER BY t.BM25 DESC;</a:t>
            </a:r>
          </a:p>
        </p:txBody>
      </p:sp>
    </p:spTree>
    <p:extLst>
      <p:ext uri="{BB962C8B-B14F-4D97-AF65-F5344CB8AC3E}">
        <p14:creationId xmlns:p14="http://schemas.microsoft.com/office/powerpoint/2010/main" val="4231561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>
                <a:solidFill>
                  <a:srgbClr val="FF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8883688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1D22BD27-EC8E-0153-A7E4-8670058E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5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AAB8BA30-F239-E72E-5BC8-C0D70F64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19577-A20E-1BE8-FEAB-8EFFED4C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982943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7E4B3C23-253F-6570-8C73-7E51B2DB7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4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5DE4F0D-F9E9-A81B-FC37-F223A73F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360D1-8C1E-465B-56E5-5C3DAF3C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1098000"/>
            <a:ext cx="1097143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4eaf56fbf_0_25">
            <a:extLst>
              <a:ext uri="{FF2B5EF4-FFF2-40B4-BE49-F238E27FC236}">
                <a16:creationId xmlns:a16="http://schemas.microsoft.com/office/drawing/2014/main" id="{D3DEF6F6-5264-6775-A139-2C8610CBA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eaf56fbf_3_1"/>
          <p:cNvSpPr txBox="1">
            <a:spLocks noGrp="1"/>
          </p:cNvSpPr>
          <p:nvPr>
            <p:ph type="title" idx="4294967295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 For First Screen</a:t>
            </a:r>
            <a:endParaRPr/>
          </a:p>
        </p:txBody>
      </p:sp>
      <p:pic>
        <p:nvPicPr>
          <p:cNvPr id="219" name="Google Shape;219;g344eaf56fb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00"/>
            <a:ext cx="11887201" cy="492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E807-F38D-91A3-8C1E-F26B23E87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96879-C1FB-6DEA-1D40-0902C175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1" y="225706"/>
            <a:ext cx="10331878" cy="6406587"/>
          </a:xfrm>
          <a:prstGeom prst="rect">
            <a:avLst/>
          </a:prstGeom>
        </p:spPr>
      </p:pic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82514F0F-CE5E-EC6E-5D69-9018E70E1B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40CFD8D-4DE9-AC89-6802-A8930F140D1E}"/>
              </a:ext>
            </a:extLst>
          </p:cNvPr>
          <p:cNvSpPr/>
          <p:nvPr/>
        </p:nvSpPr>
        <p:spPr>
          <a:xfrm>
            <a:off x="584522" y="2003520"/>
            <a:ext cx="3414531" cy="6586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D4DA-D582-5CDE-4E8C-8AEF7959BFCB}"/>
              </a:ext>
            </a:extLst>
          </p:cNvPr>
          <p:cNvCxnSpPr/>
          <p:nvPr/>
        </p:nvCxnSpPr>
        <p:spPr>
          <a:xfrm flipV="1">
            <a:off x="3956424" y="1292320"/>
            <a:ext cx="2139576" cy="711200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B5A2B9-CEB2-84EB-119D-256D1AA3B0BE}"/>
              </a:ext>
            </a:extLst>
          </p:cNvPr>
          <p:cNvSpPr txBox="1"/>
          <p:nvPr/>
        </p:nvSpPr>
        <p:spPr>
          <a:xfrm>
            <a:off x="6096000" y="1086132"/>
            <a:ext cx="2061882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CB6A3-62EE-FAEE-0089-62797F3D9F93}"/>
              </a:ext>
            </a:extLst>
          </p:cNvPr>
          <p:cNvSpPr/>
          <p:nvPr/>
        </p:nvSpPr>
        <p:spPr>
          <a:xfrm>
            <a:off x="4087549" y="3572821"/>
            <a:ext cx="3357923" cy="30594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5AB6F-C88C-FF5B-EA8C-DEF663B60113}"/>
              </a:ext>
            </a:extLst>
          </p:cNvPr>
          <p:cNvSpPr txBox="1"/>
          <p:nvPr/>
        </p:nvSpPr>
        <p:spPr>
          <a:xfrm>
            <a:off x="8365147" y="4840943"/>
            <a:ext cx="1631577" cy="41237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file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D771F3-5CDD-7A5C-BB57-85F18DBB04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378672" y="5047131"/>
            <a:ext cx="986475" cy="0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2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BF97-AD47-E779-68F5-D510B68C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6A8C3CD0-7F70-3002-F3A8-B84EE03EA6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82514F0F-CE5E-EC6E-5D69-9018E70E1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97BF7C-F446-8A44-6D0C-394ADDAE817A}"/>
              </a:ext>
            </a:extLst>
          </p:cNvPr>
          <p:cNvSpPr txBox="1"/>
          <p:nvPr/>
        </p:nvSpPr>
        <p:spPr>
          <a:xfrm>
            <a:off x="7136837" y="755632"/>
            <a:ext cx="2061882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AC0A-B1B8-43D1-77E0-989326FA1BA6}"/>
              </a:ext>
            </a:extLst>
          </p:cNvPr>
          <p:cNvSpPr txBox="1"/>
          <p:nvPr/>
        </p:nvSpPr>
        <p:spPr>
          <a:xfrm>
            <a:off x="1189317" y="773072"/>
            <a:ext cx="1631577" cy="41237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Get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645FA-1F11-5164-9226-4BE78E55C751}"/>
              </a:ext>
            </a:extLst>
          </p:cNvPr>
          <p:cNvSpPr txBox="1"/>
          <p:nvPr/>
        </p:nvSpPr>
        <p:spPr>
          <a:xfrm>
            <a:off x="7136837" y="1566472"/>
            <a:ext cx="3693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FolderUpdateTime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Folder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371D-ED94-FC15-8FDB-28223CE8FEC6}"/>
              </a:ext>
            </a:extLst>
          </p:cNvPr>
          <p:cNvSpPr txBox="1"/>
          <p:nvPr/>
        </p:nvSpPr>
        <p:spPr>
          <a:xfrm>
            <a:off x="974115" y="1566472"/>
            <a:ext cx="55990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FileUpdateTime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ft.Icon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Files f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Users u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OwnerId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ft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FileTypeId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ft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'active'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ModifiedDate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GB" sz="18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0027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3140</Words>
  <Application>Microsoft Office PowerPoint</Application>
  <PresentationFormat>Widescreen</PresentationFormat>
  <Paragraphs>543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Cascadia Mono</vt:lpstr>
      <vt:lpstr>bbv template EN</vt:lpstr>
      <vt:lpstr>think-cell Slide</vt:lpstr>
      <vt:lpstr>PowerPoint Presentation</vt:lpstr>
      <vt:lpstr>Google Drive Database Design</vt:lpstr>
      <vt:lpstr>Agenda</vt:lpstr>
      <vt:lpstr>Google Drive functions and database design as followed</vt:lpstr>
      <vt:lpstr>First Screen</vt:lpstr>
      <vt:lpstr>First Screen</vt:lpstr>
      <vt:lpstr>Database Structure For First Screen</vt:lpstr>
      <vt:lpstr>PowerPoint Presentation</vt:lpstr>
      <vt:lpstr>PowerPoint Presentation</vt:lpstr>
      <vt:lpstr>PowerPoint Presentation</vt:lpstr>
      <vt:lpstr>PowerPoint Presentation</vt:lpstr>
      <vt:lpstr>Table For Setting Feature</vt:lpstr>
      <vt:lpstr>Table For Setting Feature</vt:lpstr>
      <vt:lpstr>Setting Sample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UI</vt:lpstr>
      <vt:lpstr>Table for Product Feature</vt:lpstr>
      <vt:lpstr>PowerPoint Presentation</vt:lpstr>
      <vt:lpstr>PowerPoint Presentation</vt:lpstr>
      <vt:lpstr>Resolve permission problem in Google Drive</vt:lpstr>
      <vt:lpstr>Share</vt:lpstr>
      <vt:lpstr>Table for Share feature</vt:lpstr>
      <vt:lpstr>Add column “Path” to table folder</vt:lpstr>
      <vt:lpstr>PowerPoint Presentation</vt:lpstr>
      <vt:lpstr>PowerPoint Presentation</vt:lpstr>
      <vt:lpstr>PowerPoint Presentation</vt:lpstr>
      <vt:lpstr>Full-text Search with BM25</vt:lpstr>
      <vt:lpstr>WHAT IS BM25 ?</vt:lpstr>
      <vt:lpstr>PowerPoint Presentation</vt:lpstr>
      <vt:lpstr>PowerPoint Presentation</vt:lpstr>
      <vt:lpstr>HOW DOES IT WORKS ? </vt:lpstr>
      <vt:lpstr>Tokenization</vt:lpstr>
      <vt:lpstr>Caculate IDF ( InverseIndexFrequency) </vt:lpstr>
      <vt:lpstr>TF (TermFrequency)</vt:lpstr>
      <vt:lpstr>Total Score</vt:lpstr>
      <vt:lpstr>SQL Implement Full Text Search BM25</vt:lpstr>
      <vt:lpstr>SQL Implement Full Text Search BM25</vt:lpstr>
      <vt:lpstr>SQL Implement Full Text Search BM25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tran</cp:lastModifiedBy>
  <cp:revision>19</cp:revision>
  <dcterms:created xsi:type="dcterms:W3CDTF">2025-07-10T03:51:23Z</dcterms:created>
  <dcterms:modified xsi:type="dcterms:W3CDTF">2025-08-12T06:13:29Z</dcterms:modified>
</cp:coreProperties>
</file>